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8"/>
  </p:notesMasterIdLst>
  <p:sldIdLst>
    <p:sldId id="311" r:id="rId2"/>
    <p:sldId id="352" r:id="rId3"/>
    <p:sldId id="360" r:id="rId4"/>
    <p:sldId id="361" r:id="rId5"/>
    <p:sldId id="362" r:id="rId6"/>
    <p:sldId id="353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711245B-45FE-7622-D6A9-3D3B3767C9DA}" name="Thomas Janßen" initials="TJ" userId="Thomas Janßen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Janßen" initials="TJ" lastIdx="2" clrIdx="0">
    <p:extLst>
      <p:ext uri="{19B8F6BF-5375-455C-9EA6-DF929625EA0E}">
        <p15:presenceInfo xmlns:p15="http://schemas.microsoft.com/office/powerpoint/2012/main" userId="2387c9458603500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BEC735-DCD6-EB42-6269-D6F65B2EAC4D}">
  <a:tblStyle styleId="{65BEC735-DCD6-EB42-6269-D6F65B2EAC4D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1" autoAdjust="0"/>
    <p:restoredTop sz="78102" autoAdjust="0"/>
  </p:normalViewPr>
  <p:slideViewPr>
    <p:cSldViewPr>
      <p:cViewPr varScale="1">
        <p:scale>
          <a:sx n="88" d="100"/>
          <a:sy n="88" d="100"/>
        </p:scale>
        <p:origin x="1470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4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4021138" y="0"/>
            <a:ext cx="3076574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/>
                <a:cs typeface="Arial"/>
              </a:defRPr>
            </a:lvl1pPr>
          </a:lstStyle>
          <a:p>
            <a:pPr>
              <a:defRPr/>
            </a:pPr>
            <a:fld id="{EF48B77B-97B4-4229-9578-805EE3BF0DA0}" type="datetimeFigureOut">
              <a:rPr lang="de-DE"/>
              <a:t>19.03.2026</a:t>
            </a:fld>
            <a:endParaRPr lang="de-DE"/>
          </a:p>
        </p:txBody>
      </p:sp>
      <p:sp>
        <p:nvSpPr>
          <p:cNvPr id="6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>
              <a:defRPr/>
            </a:pPr>
            <a:endParaRPr lang="de-DE"/>
          </a:p>
        </p:txBody>
      </p:sp>
      <p:sp>
        <p:nvSpPr>
          <p:cNvPr id="7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721850"/>
            <a:ext cx="3076574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4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/>
                <a:cs typeface="Arial"/>
              </a:defRPr>
            </a:lvl1pPr>
          </a:lstStyle>
          <a:p>
            <a:pPr>
              <a:defRPr/>
            </a:pPr>
            <a:fld id="{8ADF7641-25D9-4D0C-8D5B-D4B1AD471CE0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ＭＳ Ｐゴシック"/>
        <a:cs typeface="ＭＳ Ｐゴシック"/>
      </a:defRPr>
    </a:lvl1pPr>
    <a:lvl2pPr marL="4572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ＭＳ Ｐゴシック"/>
        <a:cs typeface="+mn-cs"/>
      </a:defRPr>
    </a:lvl2pPr>
    <a:lvl3pPr marL="9144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ＭＳ Ｐゴシック"/>
        <a:cs typeface="+mn-cs"/>
      </a:defRPr>
    </a:lvl3pPr>
    <a:lvl4pPr marL="13716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ＭＳ Ｐゴシック"/>
        <a:cs typeface="+mn-cs"/>
      </a:defRPr>
    </a:lvl4pPr>
    <a:lvl5pPr marL="18288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ＭＳ Ｐゴシック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9700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72708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CF1973-7D52-4ED0-BE7F-8E095D54BCDA}" type="slidenum">
              <a:rPr lang="de-DE" altLang="de-DE" smtClean="0"/>
              <a:pPr/>
              <a:t>1</a:t>
            </a:fld>
            <a:endParaRPr lang="de-DE" alt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Ggf. abweichenden Code für digitales Klassenzimmer eingeben!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DF7641-25D9-4D0C-8D5B-D4B1AD471CE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537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1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5087937" cy="4905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4043364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4043364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4043364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84655"/>
            <a:ext cx="4043364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087938" y="1952625"/>
            <a:ext cx="7104062" cy="4905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3DA0664-74DA-496A-A215-87EE34D6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6096000" y="2960688"/>
            <a:ext cx="1008063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B1D8DA-EE61-4B45-A0BE-6F822FC03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8155553" y="2960688"/>
            <a:ext cx="1008063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E4141D52-3618-414B-A563-6A32A782B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164763" y="2960688"/>
            <a:ext cx="1008063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F05146F-2425-441D-850A-4FDD73900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7" cy="595897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80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1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5087937" cy="4905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4043364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4043364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4043364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84655"/>
            <a:ext cx="4043364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087938" y="1952625"/>
            <a:ext cx="7104062" cy="49053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3DA0664-74DA-496A-A215-87EE34D6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6096000" y="2960688"/>
            <a:ext cx="1008063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B1D8DA-EE61-4B45-A0BE-6F822FC03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8155553" y="2960688"/>
            <a:ext cx="1008063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E4141D52-3618-414B-A563-6A32A782B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164763" y="2960688"/>
            <a:ext cx="1008063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D7F9D9-8D3D-4A09-8A9A-B835470B9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9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8935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1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5087937" cy="49053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4043364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4043364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4043364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84655"/>
            <a:ext cx="4043364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087938" y="1952625"/>
            <a:ext cx="7104062" cy="4905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3DA0664-74DA-496A-A215-87EE34D6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6096000" y="2960688"/>
            <a:ext cx="1008063" cy="38973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B1D8DA-EE61-4B45-A0BE-6F822FC03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8155553" y="2960688"/>
            <a:ext cx="1008063" cy="38973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E4141D52-3618-414B-A563-6A32A782B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164763" y="2960688"/>
            <a:ext cx="1008063" cy="38973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875C00-55A8-42EF-BE92-EB66ADCBD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407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1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5087937" cy="49053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4043364" cy="5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4043364" cy="5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4043364" cy="5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84655"/>
            <a:ext cx="4043364" cy="5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087938" y="1952625"/>
            <a:ext cx="7104062" cy="49053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3DA0664-74DA-496A-A215-87EE34D6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6096000" y="2960688"/>
            <a:ext cx="1008063" cy="38973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B1D8DA-EE61-4B45-A0BE-6F822FC03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8155553" y="2960688"/>
            <a:ext cx="1008063" cy="38973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E4141D52-3618-414B-A563-6A32A782B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164763" y="2960688"/>
            <a:ext cx="1008063" cy="38973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038C72-B6B9-4DFA-9E8A-3DB5A4B30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9912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12192000" cy="4905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437826"/>
            <a:ext cx="4043364" cy="24201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2" y="1952626"/>
            <a:ext cx="12192002" cy="2485200"/>
          </a:xfrm>
          <a:prstGeom prst="rect">
            <a:avLst/>
          </a:prstGeom>
          <a:solidFill>
            <a:srgbClr val="FEC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705B476D-C268-4FF4-8A7C-99879001B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043363" y="2465072"/>
            <a:ext cx="8148637" cy="504000"/>
          </a:xfrm>
          <a:prstGeom prst="rect">
            <a:avLst/>
          </a:prstGeom>
          <a:solidFill>
            <a:srgbClr val="F8A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794024E5-3454-4B0A-8EB0-03BDC83D5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043363" y="3438209"/>
            <a:ext cx="8148637" cy="504000"/>
          </a:xfrm>
          <a:prstGeom prst="rect">
            <a:avLst/>
          </a:prstGeom>
          <a:solidFill>
            <a:srgbClr val="F8A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70A20AF-112F-4FB0-8A8F-78A9C6EE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491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12192000" cy="4905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437826"/>
            <a:ext cx="4043364" cy="24201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2" y="1952626"/>
            <a:ext cx="12192002" cy="248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705B476D-C268-4FF4-8A7C-99879001B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043363" y="2465072"/>
            <a:ext cx="8148637" cy="50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794024E5-3454-4B0A-8EB0-03BDC83D5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043363" y="3438209"/>
            <a:ext cx="8148637" cy="50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7B146C-35BA-4768-B22F-45F86C389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6615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2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12192000" cy="49053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437826"/>
            <a:ext cx="4043364" cy="24201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2" y="1952626"/>
            <a:ext cx="12192002" cy="2485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2EBB09-B8A8-4CC6-8B13-2F6BC4B70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0729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2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12192000" cy="49053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437826"/>
            <a:ext cx="4043364" cy="24201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2" y="1952626"/>
            <a:ext cx="12192002" cy="248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2D6FCB-1930-4160-8C8E-F1281EEAB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102737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5087938" cy="4905375"/>
          </a:xfrm>
          <a:prstGeom prst="rect">
            <a:avLst/>
          </a:prstGeom>
          <a:solidFill>
            <a:srgbClr val="D4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fik 7" descr="Universität Bremen Logo">
            <a:extLst>
              <a:ext uri="{FF2B5EF4-FFF2-40B4-BE49-F238E27FC236}">
                <a16:creationId xmlns:a16="http://schemas.microsoft.com/office/drawing/2014/main" id="{0A356983-F90E-4A48-860D-1EC1030665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456688"/>
            <a:ext cx="4043364" cy="504000"/>
          </a:xfrm>
          <a:prstGeom prst="rect">
            <a:avLst/>
          </a:prstGeom>
          <a:solidFill>
            <a:srgbClr val="F49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429825"/>
            <a:ext cx="4043364" cy="504000"/>
          </a:xfrm>
          <a:prstGeom prst="rect">
            <a:avLst/>
          </a:prstGeom>
          <a:solidFill>
            <a:srgbClr val="F49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401375"/>
            <a:ext cx="4043364" cy="504000"/>
          </a:xfrm>
          <a:prstGeom prst="rect">
            <a:avLst/>
          </a:prstGeom>
          <a:solidFill>
            <a:srgbClr val="F49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380655"/>
            <a:ext cx="4043364" cy="504000"/>
          </a:xfrm>
          <a:prstGeom prst="rect">
            <a:avLst/>
          </a:prstGeom>
          <a:solidFill>
            <a:srgbClr val="F49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087937" y="1952625"/>
            <a:ext cx="7104063" cy="4905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3DA0664-74DA-496A-A215-87EE34D6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6096000" y="4401374"/>
            <a:ext cx="6096000" cy="2456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807B5AA0-D076-495C-A212-0D431A036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6359935"/>
            <a:ext cx="4043364" cy="504000"/>
          </a:xfrm>
          <a:prstGeom prst="rect">
            <a:avLst/>
          </a:prstGeom>
          <a:solidFill>
            <a:srgbClr val="F49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1E39EE-3676-4AFC-8E01-AA9653356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08214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6096000" cy="4905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6096000" y="1952625"/>
            <a:ext cx="6096000" cy="4905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E4141D52-3618-414B-A563-6A32A782B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9156700" y="2960688"/>
            <a:ext cx="3035299" cy="38973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9D1FFECA-CE3D-4183-B2EB-77B82BE43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2960688"/>
            <a:ext cx="1019177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1408DBDF-1F31-4F92-BD2B-2F4676144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2027239" y="2960688"/>
            <a:ext cx="1008062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568C62CA-75E6-4BD3-8CBF-B10BF2634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043363" y="2960688"/>
            <a:ext cx="1044575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6" name="Grafik 15" descr="Universität Bremen Logo">
            <a:extLst>
              <a:ext uri="{FF2B5EF4-FFF2-40B4-BE49-F238E27FC236}">
                <a16:creationId xmlns:a16="http://schemas.microsoft.com/office/drawing/2014/main" id="{14F7CFB9-B1D6-45F2-87B8-D65E8F4CF15B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3659076-59FB-48F2-BC43-83D489BE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96000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3402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5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Universität Bremen Logo">
            <a:extLst>
              <a:ext uri="{FF2B5EF4-FFF2-40B4-BE49-F238E27FC236}">
                <a16:creationId xmlns:a16="http://schemas.microsoft.com/office/drawing/2014/main" id="{72B2DB94-68FD-436F-85E5-527459CBD954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72DC036-EE79-462A-B345-B4AB0DF3B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1952625"/>
            <a:ext cx="12192002" cy="4905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3DA0664-74DA-496A-A215-87EE34D6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043363" y="2960688"/>
            <a:ext cx="1044575" cy="389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1952625"/>
            <a:ext cx="3028384" cy="4905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2027239" cy="5117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CFDE88C3-06B4-440E-95D0-050925E5DC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5097461" y="1952625"/>
            <a:ext cx="7094538" cy="490537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1891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5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Universität Bremen Logo">
            <a:extLst>
              <a:ext uri="{FF2B5EF4-FFF2-40B4-BE49-F238E27FC236}">
                <a16:creationId xmlns:a16="http://schemas.microsoft.com/office/drawing/2014/main" id="{72B2DB94-68FD-436F-85E5-527459CBD954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359A5A-BB0A-407F-B5A8-E33AA8E5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1952625"/>
            <a:ext cx="12192002" cy="49053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1952625"/>
            <a:ext cx="3028384" cy="4905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2027239" cy="5117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CFDE88C3-06B4-440E-95D0-050925E5DC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5097461" y="1952625"/>
            <a:ext cx="7094538" cy="490537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7963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5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Universität Bremen Logo">
            <a:extLst>
              <a:ext uri="{FF2B5EF4-FFF2-40B4-BE49-F238E27FC236}">
                <a16:creationId xmlns:a16="http://schemas.microsoft.com/office/drawing/2014/main" id="{72B2DB94-68FD-436F-85E5-527459CBD954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30BAA30-B477-41FA-8A80-40163AF5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FE24309-D8CF-496E-AA1D-B664B90D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1952625"/>
            <a:ext cx="12192002" cy="49053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1952625"/>
            <a:ext cx="3028384" cy="4905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2027239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2027239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2027239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2027239" cy="5117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CFDE88C3-06B4-440E-95D0-050925E5DC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5097461" y="1952625"/>
            <a:ext cx="7094538" cy="490537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7841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6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Universität Bremen Logo">
            <a:extLst>
              <a:ext uri="{FF2B5EF4-FFF2-40B4-BE49-F238E27FC236}">
                <a16:creationId xmlns:a16="http://schemas.microsoft.com/office/drawing/2014/main" id="{530156D1-77E1-4E7E-B7CE-7BA842FD8DE2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7299FA8-EC53-473B-AD77-F12A14D6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12191999" cy="4905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2027239" cy="4981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CFDE88C3-06B4-440E-95D0-050925E5DC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3035299" y="1952625"/>
            <a:ext cx="9156699" cy="490537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0FA568C-805B-407C-9EE5-FB8CBB39E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6375123"/>
            <a:ext cx="2027239" cy="482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1A078990-72C4-435D-8DE4-33CD5E1B6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2027238" y="6375123"/>
            <a:ext cx="1001147" cy="482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491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6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Universität Bremen Logo">
            <a:extLst>
              <a:ext uri="{FF2B5EF4-FFF2-40B4-BE49-F238E27FC236}">
                <a16:creationId xmlns:a16="http://schemas.microsoft.com/office/drawing/2014/main" id="{530156D1-77E1-4E7E-B7CE-7BA842FD8DE2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81E07-B583-4152-B73A-EDA546918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12191999" cy="4905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2027239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2027239" cy="5117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CFDE88C3-06B4-440E-95D0-050925E5DC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3035299" y="1952625"/>
            <a:ext cx="9156699" cy="490537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7927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6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Universität Bremen Logo">
            <a:extLst>
              <a:ext uri="{FF2B5EF4-FFF2-40B4-BE49-F238E27FC236}">
                <a16:creationId xmlns:a16="http://schemas.microsoft.com/office/drawing/2014/main" id="{530156D1-77E1-4E7E-B7CE-7BA842FD8DE2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B45980E-85C8-416B-B2B6-18D60CB10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937" y="385178"/>
            <a:ext cx="6084888" cy="590478"/>
          </a:xfr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0" y="1952625"/>
            <a:ext cx="12191999" cy="4905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2027239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2027239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2027239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2027239" cy="5117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CFDE88C3-06B4-440E-95D0-050925E5DC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3035299" y="1952625"/>
            <a:ext cx="9156699" cy="490537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8139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2456892"/>
            <a:ext cx="1523492" cy="44011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2" name="Grafik 21" descr="Universität Bremen Logo">
            <a:extLst>
              <a:ext uri="{FF2B5EF4-FFF2-40B4-BE49-F238E27FC236}">
                <a16:creationId xmlns:a16="http://schemas.microsoft.com/office/drawing/2014/main" id="{74606240-60D4-4B3E-82C2-370D55879F63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DBA84A-1C09-4417-8A28-693A4789E3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44423" y="413303"/>
            <a:ext cx="2313978" cy="819453"/>
          </a:xfrm>
        </p:spPr>
        <p:txBody>
          <a:bodyPr/>
          <a:lstStyle>
            <a:lvl1pPr marL="0" indent="0">
              <a:lnSpc>
                <a:spcPts val="1700"/>
              </a:lnSpc>
              <a:buNone/>
              <a:defRPr sz="1700"/>
            </a:lvl1pPr>
          </a:lstStyle>
          <a:p>
            <a:pPr lvl="0"/>
            <a:r>
              <a:rPr lang="de-DE" dirty="0"/>
              <a:t>Universität Bremen</a:t>
            </a:r>
            <a:br>
              <a:rPr lang="de-DE" dirty="0"/>
            </a:br>
            <a:r>
              <a:rPr lang="de-DE" dirty="0" err="1"/>
              <a:t>matelier</a:t>
            </a:r>
            <a:endParaRPr lang="de-DE" dirty="0"/>
          </a:p>
        </p:txBody>
      </p:sp>
      <p:sp>
        <p:nvSpPr>
          <p:cNvPr id="31" name="Textplatzhalter 4">
            <a:extLst>
              <a:ext uri="{FF2B5EF4-FFF2-40B4-BE49-F238E27FC236}">
                <a16:creationId xmlns:a16="http://schemas.microsoft.com/office/drawing/2014/main" id="{944D7B0C-537D-4632-89BB-5134317D7F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44423" y="1317273"/>
            <a:ext cx="2313978" cy="699951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000"/>
            </a:lvl1pPr>
          </a:lstStyle>
          <a:p>
            <a:pPr lvl="0"/>
            <a:r>
              <a:rPr lang="de-DE" dirty="0"/>
              <a:t>Fachbereich 03</a:t>
            </a:r>
            <a:br>
              <a:rPr lang="de-DE" dirty="0"/>
            </a:br>
            <a:r>
              <a:rPr lang="de-DE" dirty="0"/>
              <a:t>Mathematik und Informatik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2027237" y="2365928"/>
            <a:ext cx="9143999" cy="1351104"/>
          </a:xfrm>
        </p:spPr>
        <p:txBody>
          <a:bodyPr anchor="t"/>
          <a:lstStyle>
            <a:lvl1pPr algn="l">
              <a:defRPr sz="4800" spc="14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2027237" y="3849712"/>
            <a:ext cx="9145587" cy="1055663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41D381FE-4517-4C56-A7DE-19E7CE3113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2027238" y="5355020"/>
            <a:ext cx="5076825" cy="1055663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/>
            </a:lvl1pPr>
            <a:lvl2pPr>
              <a:lnSpc>
                <a:spcPct val="100000"/>
              </a:lnSpc>
              <a:defRPr sz="1700"/>
            </a:lvl2pPr>
            <a:lvl3pPr>
              <a:lnSpc>
                <a:spcPct val="100000"/>
              </a:lnSpc>
              <a:defRPr sz="1700"/>
            </a:lvl3pPr>
            <a:lvl4pPr>
              <a:lnSpc>
                <a:spcPct val="100000"/>
              </a:lnSpc>
              <a:defRPr sz="1700"/>
            </a:lvl4pPr>
            <a:lvl5pPr>
              <a:lnSpc>
                <a:spcPct val="100000"/>
              </a:lnSpc>
              <a:defRPr sz="17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9DCF0DD-EDCE-4C31-822C-61A9D1088C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8760296" y="5710732"/>
            <a:ext cx="2528486" cy="699951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1019175" cy="5117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CE21CB02-D9C6-4FAF-A21F-7A8AE11A4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6375123"/>
            <a:ext cx="1019175" cy="482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8807AC72-7C0F-482B-A3FD-7609DF861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19174" y="6375123"/>
            <a:ext cx="503745" cy="482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Eckige Klammer rechts 28">
            <a:extLst>
              <a:ext uri="{FF2B5EF4-FFF2-40B4-BE49-F238E27FC236}">
                <a16:creationId xmlns:a16="http://schemas.microsoft.com/office/drawing/2014/main" id="{7B79195D-A05E-4DEC-9BC6-6B4C8E00C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 rot="5400000">
            <a:off x="9674565" y="4876403"/>
            <a:ext cx="189310" cy="4390863"/>
          </a:xfrm>
          <a:prstGeom prst="rightBracket">
            <a:avLst>
              <a:gd name="adj" fmla="val 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CBF008EA-A215-4D23-A3F1-26DE0C8E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7572164" y="6957392"/>
            <a:ext cx="4390863" cy="18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2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Eingabe im Titelmaster (Ansicht &gt; Folienmaster)</a:t>
            </a:r>
          </a:p>
        </p:txBody>
      </p:sp>
    </p:spTree>
    <p:extLst>
      <p:ext uri="{BB962C8B-B14F-4D97-AF65-F5344CB8AC3E}">
        <p14:creationId xmlns:p14="http://schemas.microsoft.com/office/powerpoint/2010/main" val="157038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2456892"/>
            <a:ext cx="1523492" cy="44011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2" name="Grafik 21" descr="Universität Bremen Logo">
            <a:extLst>
              <a:ext uri="{FF2B5EF4-FFF2-40B4-BE49-F238E27FC236}">
                <a16:creationId xmlns:a16="http://schemas.microsoft.com/office/drawing/2014/main" id="{74606240-60D4-4B3E-82C2-370D55879F63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427632"/>
            <a:ext cx="2029010" cy="730343"/>
          </a:xfrm>
          <a:prstGeom prst="rect">
            <a:avLst/>
          </a:prstGeom>
        </p:spPr>
      </p:pic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51BE191D-BA69-45CE-B3CA-2D7E2DAA0A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44423" y="413303"/>
            <a:ext cx="2313978" cy="819453"/>
          </a:xfrm>
        </p:spPr>
        <p:txBody>
          <a:bodyPr/>
          <a:lstStyle>
            <a:lvl1pPr marL="0" indent="0">
              <a:lnSpc>
                <a:spcPts val="1700"/>
              </a:lnSpc>
              <a:buNone/>
              <a:defRPr sz="1700"/>
            </a:lvl1pPr>
          </a:lstStyle>
          <a:p>
            <a:pPr lvl="0"/>
            <a:r>
              <a:rPr lang="de-DE" dirty="0"/>
              <a:t>Universität Bremen</a:t>
            </a:r>
            <a:br>
              <a:rPr lang="de-DE" dirty="0"/>
            </a:br>
            <a:r>
              <a:rPr lang="de-DE" dirty="0"/>
              <a:t>AG Didaktik der Mathematik</a:t>
            </a:r>
          </a:p>
        </p:txBody>
      </p:sp>
      <p:sp>
        <p:nvSpPr>
          <p:cNvPr id="28" name="Textplatzhalter 4">
            <a:extLst>
              <a:ext uri="{FF2B5EF4-FFF2-40B4-BE49-F238E27FC236}">
                <a16:creationId xmlns:a16="http://schemas.microsoft.com/office/drawing/2014/main" id="{AE7493CB-B34A-4D25-8DA7-01E33962A4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44423" y="1317273"/>
            <a:ext cx="2313978" cy="699951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000"/>
            </a:lvl1pPr>
          </a:lstStyle>
          <a:p>
            <a:pPr lvl="0"/>
            <a:r>
              <a:rPr lang="de-DE" dirty="0"/>
              <a:t>Fachbereich 03</a:t>
            </a:r>
            <a:br>
              <a:rPr lang="de-DE" dirty="0"/>
            </a:br>
            <a:r>
              <a:rPr lang="de-DE" dirty="0"/>
              <a:t>Mathematik </a:t>
            </a:r>
            <a:r>
              <a:rPr lang="de-DE"/>
              <a:t>und Informatik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2027237" y="2365928"/>
            <a:ext cx="9143999" cy="1351104"/>
          </a:xfrm>
        </p:spPr>
        <p:txBody>
          <a:bodyPr anchor="t"/>
          <a:lstStyle>
            <a:lvl1pPr algn="l">
              <a:defRPr sz="4800" spc="14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2027237" y="3849712"/>
            <a:ext cx="9145587" cy="1055663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41D381FE-4517-4C56-A7DE-19E7CE3113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2027238" y="5355020"/>
            <a:ext cx="5076825" cy="1055663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/>
            </a:lvl1pPr>
            <a:lvl2pPr>
              <a:lnSpc>
                <a:spcPct val="100000"/>
              </a:lnSpc>
              <a:defRPr sz="1700"/>
            </a:lvl2pPr>
            <a:lvl3pPr>
              <a:lnSpc>
                <a:spcPct val="100000"/>
              </a:lnSpc>
              <a:defRPr sz="1700"/>
            </a:lvl3pPr>
            <a:lvl4pPr>
              <a:lnSpc>
                <a:spcPct val="100000"/>
              </a:lnSpc>
              <a:defRPr sz="1700"/>
            </a:lvl4pPr>
            <a:lvl5pPr>
              <a:lnSpc>
                <a:spcPct val="100000"/>
              </a:lnSpc>
              <a:defRPr sz="17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9DCF0DD-EDCE-4C31-822C-61A9D1088CEA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10032307" y="5962998"/>
            <a:ext cx="491648" cy="404041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1019175" cy="5117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Eckige Klammer rechts 28">
            <a:extLst>
              <a:ext uri="{FF2B5EF4-FFF2-40B4-BE49-F238E27FC236}">
                <a16:creationId xmlns:a16="http://schemas.microsoft.com/office/drawing/2014/main" id="{7B79195D-A05E-4DEC-9BC6-6B4C8E00C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 rot="5400000">
            <a:off x="9674565" y="4876403"/>
            <a:ext cx="189310" cy="4390863"/>
          </a:xfrm>
          <a:prstGeom prst="rightBracket">
            <a:avLst>
              <a:gd name="adj" fmla="val 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CBF008EA-A215-4D23-A3F1-26DE0C8E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7572164" y="6957392"/>
            <a:ext cx="4390863" cy="189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2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Eingabe im Titelmaster (Ansicht &gt; Folienmaster)</a:t>
            </a:r>
          </a:p>
        </p:txBody>
      </p:sp>
    </p:spTree>
    <p:extLst>
      <p:ext uri="{BB962C8B-B14F-4D97-AF65-F5344CB8AC3E}">
        <p14:creationId xmlns:p14="http://schemas.microsoft.com/office/powerpoint/2010/main" val="2663988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1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2456892"/>
            <a:ext cx="1523492" cy="44011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2027237" y="2373548"/>
            <a:ext cx="9143999" cy="1055663"/>
          </a:xfrm>
        </p:spPr>
        <p:txBody>
          <a:bodyPr anchor="t"/>
          <a:lstStyle>
            <a:lvl1pPr algn="l">
              <a:defRPr sz="3600" spc="11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2027237" y="3652644"/>
            <a:ext cx="9145587" cy="1055663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1019175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1019175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1019175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1019175" cy="5117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527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1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668508" y="2456892"/>
            <a:ext cx="1523492" cy="44011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1023418" y="2373548"/>
            <a:ext cx="9143999" cy="1055663"/>
          </a:xfrm>
        </p:spPr>
        <p:txBody>
          <a:bodyPr anchor="t"/>
          <a:lstStyle>
            <a:lvl1pPr algn="l">
              <a:defRPr sz="3600" spc="11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1023418" y="3652644"/>
            <a:ext cx="9145587" cy="1055663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2825" y="2960688"/>
            <a:ext cx="1019175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2825" y="3933825"/>
            <a:ext cx="1019175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2825" y="4905375"/>
            <a:ext cx="1019175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2825" y="5876925"/>
            <a:ext cx="1019175" cy="5117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398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2456892"/>
            <a:ext cx="1523492" cy="44011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2027237" y="2373548"/>
            <a:ext cx="9143999" cy="10556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1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Titelmasterformat durch Klicken bearbeiten</a:t>
            </a:r>
            <a:endParaRPr kumimoji="0" lang="de-DE" sz="3600" b="0" i="0" u="none" strike="noStrike" kern="1200" cap="none" spc="1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2027237" y="3652644"/>
            <a:ext cx="9145587" cy="1055663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1019175" cy="5117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E21CB02-D9C6-4FAF-A21F-7A8AE11A4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6375123"/>
            <a:ext cx="1019175" cy="482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807AC72-7C0F-482B-A3FD-7609DF861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19174" y="6375123"/>
            <a:ext cx="503745" cy="482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481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mit Bi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2456892"/>
            <a:ext cx="1523492" cy="44011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7644172" y="2373548"/>
            <a:ext cx="3527064" cy="2171576"/>
          </a:xfrm>
        </p:spPr>
        <p:txBody>
          <a:bodyPr anchor="t"/>
          <a:lstStyle>
            <a:lvl1pPr algn="l">
              <a:defRPr sz="3600" spc="11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645147" y="4615774"/>
            <a:ext cx="3527677" cy="126888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1019175" cy="5117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CE21CB02-D9C6-4FAF-A21F-7A8AE11A4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6375123"/>
            <a:ext cx="1019175" cy="482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8807AC72-7C0F-482B-A3FD-7609DF861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19174" y="6375123"/>
            <a:ext cx="503745" cy="482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A615BE17-964A-477F-9A04-70EE1C2C25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1522919" y="2456892"/>
            <a:ext cx="5581144" cy="440110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7843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mit Bi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669081" y="2456892"/>
            <a:ext cx="1523492" cy="44011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1019175" y="2378900"/>
            <a:ext cx="3527064" cy="2171576"/>
          </a:xfrm>
        </p:spPr>
        <p:txBody>
          <a:bodyPr anchor="t"/>
          <a:lstStyle>
            <a:lvl1pPr algn="l">
              <a:defRPr sz="3600" spc="11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1020150" y="4621126"/>
            <a:ext cx="3527677" cy="126888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2960688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393382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4905375"/>
            <a:ext cx="1019175" cy="50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5876925"/>
            <a:ext cx="1019175" cy="5117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CE21CB02-D9C6-4FAF-A21F-7A8AE11A4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6375123"/>
            <a:ext cx="1019175" cy="482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8807AC72-7C0F-482B-A3FD-7609DF861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669081" y="6375123"/>
            <a:ext cx="503745" cy="482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A615BE17-964A-477F-9A04-70EE1C2C25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5087937" y="2456892"/>
            <a:ext cx="5578982" cy="440110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59602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mit Bi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2456892"/>
            <a:ext cx="1523492" cy="44011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7644172" y="2373548"/>
            <a:ext cx="3527064" cy="2171576"/>
          </a:xfrm>
        </p:spPr>
        <p:txBody>
          <a:bodyPr anchor="t"/>
          <a:lstStyle>
            <a:lvl1pPr algn="l">
              <a:defRPr sz="3600" spc="11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645147" y="4615774"/>
            <a:ext cx="3527677" cy="126888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1019175" cy="50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1019175" cy="50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1019175" cy="50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1019175" cy="5117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A615BE17-964A-477F-9A04-70EE1C2C25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1522919" y="2456892"/>
            <a:ext cx="5581144" cy="440110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06982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mit Bild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669081" y="2456892"/>
            <a:ext cx="1523492" cy="44011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1019175" y="2378900"/>
            <a:ext cx="3527064" cy="2171576"/>
          </a:xfrm>
        </p:spPr>
        <p:txBody>
          <a:bodyPr anchor="t"/>
          <a:lstStyle>
            <a:lvl1pPr algn="l">
              <a:defRPr sz="3600" spc="11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1020150" y="4621126"/>
            <a:ext cx="3527677" cy="126888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2960688"/>
            <a:ext cx="1019175" cy="5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3933825"/>
            <a:ext cx="1019175" cy="5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4905375"/>
            <a:ext cx="1019175" cy="5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5876925"/>
            <a:ext cx="1019175" cy="51173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A615BE17-964A-477F-9A04-70EE1C2C25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5087937" y="2456892"/>
            <a:ext cx="5578982" cy="440110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4197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mit Bild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" y="2456892"/>
            <a:ext cx="1523492" cy="44011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7644172" y="2373548"/>
            <a:ext cx="3527064" cy="2171576"/>
          </a:xfrm>
        </p:spPr>
        <p:txBody>
          <a:bodyPr anchor="t"/>
          <a:lstStyle>
            <a:lvl1pPr algn="l">
              <a:defRPr sz="3600" spc="11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645147" y="4615774"/>
            <a:ext cx="3527677" cy="126888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2960688"/>
            <a:ext cx="1019175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3933825"/>
            <a:ext cx="1019175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4905375"/>
            <a:ext cx="1019175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-1" y="5876925"/>
            <a:ext cx="1019175" cy="5117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A615BE17-964A-477F-9A04-70EE1C2C25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1522919" y="2456892"/>
            <a:ext cx="5581144" cy="440110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8408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mit Bild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140E8EEC-46F2-4B35-87AC-700E0D244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0669081" y="2456892"/>
            <a:ext cx="1523492" cy="44011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FD6B9-D8D0-444F-B0F1-22A35C6DE97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1019175" y="2378900"/>
            <a:ext cx="3527064" cy="2171576"/>
          </a:xfrm>
        </p:spPr>
        <p:txBody>
          <a:bodyPr anchor="t"/>
          <a:lstStyle>
            <a:lvl1pPr algn="l">
              <a:defRPr sz="3600" spc="110" baseline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788EE-D25E-475C-AA59-F30663DF7F6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1020150" y="4621126"/>
            <a:ext cx="3527677" cy="126888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F3D7BA4-554E-4E23-9675-3297032C4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2960688"/>
            <a:ext cx="1019175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B0F5CDE-0E73-4EB1-9401-622EF3EE2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3933825"/>
            <a:ext cx="1019175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71534D4-B3CD-4FDD-81C5-EF29F0218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4905375"/>
            <a:ext cx="1019175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CD48A76-B6E9-4BB2-B675-8D7BC3B9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173398" y="5876925"/>
            <a:ext cx="1019175" cy="5117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A615BE17-964A-477F-9A04-70EE1C2C25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5087937" y="2456892"/>
            <a:ext cx="5578982" cy="440110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2722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7078D-DB01-4ECB-8353-499E4EFB1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B882475-F824-43AF-B19C-3578C663B6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034525" y="2263728"/>
            <a:ext cx="9138299" cy="49256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spc="40" baseline="0"/>
            </a:lvl1pPr>
          </a:lstStyle>
          <a:p>
            <a:pPr lvl="0"/>
            <a:r>
              <a:rPr lang="de-DE" dirty="0"/>
              <a:t>Unterüberschrift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06C738-4815-43AC-96CD-8F8802538EAB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2027238" y="2913286"/>
            <a:ext cx="9145587" cy="296364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090D37F-409F-490E-B090-1C6D62CEE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341260" y="6481720"/>
            <a:ext cx="443372" cy="18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1AFE9F-4FFA-40F3-946C-5B485D02F4ED}" type="slidenum">
              <a:rPr kumimoji="0" lang="de-DE" sz="900" b="0" i="0" u="none" strike="noStrike" kern="1200" cap="none" spc="2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900" b="0" i="0" u="none" strike="noStrike" kern="1200" cap="none" spc="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699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(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7078D-DB01-4ECB-8353-499E4EFB1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19175" y="1695285"/>
            <a:ext cx="5620500" cy="59047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B882475-F824-43AF-B19C-3578C663B6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27265" y="2263728"/>
            <a:ext cx="5612410" cy="49256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spc="40" baseline="0"/>
            </a:lvl1pPr>
          </a:lstStyle>
          <a:p>
            <a:pPr lvl="0"/>
            <a:r>
              <a:rPr lang="de-DE" dirty="0"/>
              <a:t>Unterüberschrift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06C738-4815-43AC-96CD-8F8802538EAB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1019175" y="2913286"/>
            <a:ext cx="5616886" cy="296364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F8D408A5-45DB-43F7-A63B-AEF19C2970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7104064" y="1773312"/>
            <a:ext cx="5087936" cy="4103614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E063D1E-F908-4B57-AC16-E0DAAFD46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341260" y="6481720"/>
            <a:ext cx="443372" cy="18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1AFE9F-4FFA-40F3-946C-5B485D02F4ED}" type="slidenum">
              <a:rPr kumimoji="0" lang="de-DE" sz="900" b="0" i="0" u="none" strike="noStrike" kern="1200" cap="none" spc="2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900" b="0" i="0" u="none" strike="noStrike" kern="1200" cap="none" spc="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62601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(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7078D-DB01-4ECB-8353-499E4EFB1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591944" y="1695285"/>
            <a:ext cx="5584523" cy="59047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B882475-F824-43AF-B19C-3578C663B6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600034" y="2263728"/>
            <a:ext cx="5576434" cy="49256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spc="40" baseline="0"/>
            </a:lvl1pPr>
          </a:lstStyle>
          <a:p>
            <a:pPr lvl="0"/>
            <a:r>
              <a:rPr lang="de-DE" dirty="0"/>
              <a:t>Unterüberschrift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06C738-4815-43AC-96CD-8F8802538EAB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5591944" y="2913286"/>
            <a:ext cx="5580881" cy="296364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0962739-88FB-4C0F-A094-042A31EE8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341260" y="6481720"/>
            <a:ext cx="443372" cy="18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1AFE9F-4FFA-40F3-946C-5B485D02F4ED}" type="slidenum">
              <a:rPr kumimoji="0" lang="de-DE" sz="900" b="0" i="0" u="none" strike="noStrike" kern="1200" cap="none" spc="2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900" b="0" i="0" u="none" strike="noStrike" kern="1200" cap="none" spc="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Bildplatzhalter 5" descr="Bild / Grafik / Tabelle: Hier müsste der Alternativtext ergänzt werden.">
            <a:extLst>
              <a:ext uri="{FF2B5EF4-FFF2-40B4-BE49-F238E27FC236}">
                <a16:creationId xmlns:a16="http://schemas.microsoft.com/office/drawing/2014/main" id="{F8D408A5-45DB-43F7-A63B-AEF19C2970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0" y="1773312"/>
            <a:ext cx="5087938" cy="4103614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2054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600F8-8932-4173-99E6-EF778A214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/>
              <a:t>Überschrift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FC03325-A8A9-49C7-A8EE-88E6668CB3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2027238" y="2384883"/>
            <a:ext cx="9145587" cy="3492041"/>
          </a:xfrm>
        </p:spPr>
        <p:txBody>
          <a:bodyPr/>
          <a:lstStyle>
            <a:lvl1pPr marL="358775" indent="-358775">
              <a:spcAft>
                <a:spcPts val="600"/>
              </a:spcAft>
              <a:defRPr sz="2400" b="1">
                <a:solidFill>
                  <a:schemeClr val="accent2"/>
                </a:solidFill>
              </a:defRPr>
            </a:lvl1pPr>
            <a:lvl2pPr marL="269875" indent="-269875">
              <a:spcAft>
                <a:spcPts val="600"/>
              </a:spcAft>
              <a:buFont typeface="Wingdings 3" panose="05040102010807070707" pitchFamily="18" charset="2"/>
              <a:buChar char="Ò"/>
              <a:defRPr/>
            </a:lvl2pPr>
            <a:lvl3pPr marL="804863" indent="-271463">
              <a:spcAft>
                <a:spcPts val="600"/>
              </a:spcAft>
              <a:defRPr/>
            </a:lvl3pPr>
            <a:lvl4pPr marL="1346200" indent="-268288">
              <a:spcAft>
                <a:spcPts val="600"/>
              </a:spcAft>
              <a:defRPr/>
            </a:lvl4pPr>
            <a:lvl5pPr marL="1879600" indent="-266700">
              <a:spcAft>
                <a:spcPts val="600"/>
              </a:spcAft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C6FB52F-9308-41D2-9BCC-1505F02FA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341260" y="6481720"/>
            <a:ext cx="443372" cy="18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1AFE9F-4FFA-40F3-946C-5B485D02F4ED}" type="slidenum">
              <a:rPr kumimoji="0" lang="de-DE" sz="900" b="0" i="0" u="none" strike="noStrike" kern="1200" cap="none" spc="2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900" b="0" i="0" u="none" strike="noStrike" kern="1200" cap="none" spc="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5231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600F8-8932-4173-99E6-EF778A214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/>
              <a:t>Überschrift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64C841B-1949-4702-96AE-740240434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341260" y="6481720"/>
            <a:ext cx="443372" cy="18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1AFE9F-4FFA-40F3-946C-5B485D02F4ED}" type="slidenum">
              <a:rPr kumimoji="0" lang="de-DE" sz="900" b="0" i="0" u="none" strike="noStrike" kern="1200" cap="none" spc="2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900" b="0" i="0" u="none" strike="noStrike" kern="1200" cap="none" spc="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2746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B6519215-6F82-42BF-B5FD-D1CBD9A3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11341260" y="6481720"/>
            <a:ext cx="443372" cy="18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1AFE9F-4FFA-40F3-946C-5B485D02F4ED}" type="slidenum">
              <a:rPr kumimoji="0" lang="de-DE" sz="900" b="0" i="0" u="none" strike="noStrike" kern="1200" cap="none" spc="2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900" b="0" i="0" u="none" strike="noStrike" kern="1200" cap="none" spc="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42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C1E6E23-75A2-4A9C-970C-041E4AE5523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027239" y="1695285"/>
            <a:ext cx="9145586" cy="5904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Überschrift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B5931B-A958-4B9A-9AE3-B1EF91278B16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2027238" y="2913286"/>
            <a:ext cx="9145587" cy="29636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63DA0C9-86BB-4A65-BB61-BD40DB4E571B}"/>
              </a:ext>
            </a:extLst>
          </p:cNvPr>
          <p:cNvSpPr/>
          <p:nvPr userDrawn="1"/>
        </p:nvSpPr>
        <p:spPr bwMode="gray">
          <a:xfrm>
            <a:off x="6607125" y="280777"/>
            <a:ext cx="1541513" cy="4479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Einführung für Schulklassen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14FB7B2-AF36-43C6-AAEC-A3F41A7EE3A6}"/>
              </a:ext>
            </a:extLst>
          </p:cNvPr>
          <p:cNvSpPr/>
          <p:nvPr userDrawn="1"/>
        </p:nvSpPr>
        <p:spPr bwMode="gray">
          <a:xfrm>
            <a:off x="8311603" y="280777"/>
            <a:ext cx="1853160" cy="4479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13.03.2026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D8A8714-19A1-418A-989F-C75DCBA2F3E7}"/>
              </a:ext>
            </a:extLst>
          </p:cNvPr>
          <p:cNvSpPr/>
          <p:nvPr userDrawn="1"/>
        </p:nvSpPr>
        <p:spPr bwMode="gray">
          <a:xfrm>
            <a:off x="10385238" y="291890"/>
            <a:ext cx="1579414" cy="4479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4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Matelier</a:t>
            </a:r>
            <a:r>
              <a:rPr kumimoji="0" lang="de-DE" sz="11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-Trail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DA519DE-AED2-4D69-81A5-9C0F4CFEC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07124" y="-279412"/>
            <a:ext cx="5357528" cy="252028"/>
            <a:chOff x="6607124" y="-279412"/>
            <a:chExt cx="5357528" cy="252028"/>
          </a:xfrm>
        </p:grpSpPr>
        <p:sp>
          <p:nvSpPr>
            <p:cNvPr id="15" name="Eckige Klammer rechts 14">
              <a:extLst>
                <a:ext uri="{FF2B5EF4-FFF2-40B4-BE49-F238E27FC236}">
                  <a16:creationId xmlns:a16="http://schemas.microsoft.com/office/drawing/2014/main" id="{89ADBADE-F589-410F-AB02-1685B9054F34}"/>
                </a:ext>
              </a:extLst>
            </p:cNvPr>
            <p:cNvSpPr/>
            <p:nvPr userDrawn="1"/>
          </p:nvSpPr>
          <p:spPr bwMode="gray">
            <a:xfrm rot="16200000">
              <a:off x="9192045" y="-2862709"/>
              <a:ext cx="189310" cy="5355904"/>
            </a:xfrm>
            <a:prstGeom prst="rightBracket">
              <a:avLst>
                <a:gd name="adj" fmla="val 0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2584FAE8-BA03-4EAB-BCAF-73D709879034}"/>
                </a:ext>
              </a:extLst>
            </p:cNvPr>
            <p:cNvSpPr/>
            <p:nvPr userDrawn="1"/>
          </p:nvSpPr>
          <p:spPr bwMode="gray">
            <a:xfrm>
              <a:off x="6607124" y="-216694"/>
              <a:ext cx="5355904" cy="1893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2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Eingabe im Folienmaster (Ansicht &gt; Folienmaster)</a:t>
              </a:r>
            </a:p>
          </p:txBody>
        </p:sp>
      </p:grpSp>
      <p:pic>
        <p:nvPicPr>
          <p:cNvPr id="17" name="Grafik 16">
            <a:extLst>
              <a:ext uri="{FF2B5EF4-FFF2-40B4-BE49-F238E27FC236}">
                <a16:creationId xmlns:a16="http://schemas.microsoft.com/office/drawing/2014/main" id="{12B9E7F9-F4C4-49AF-A7F4-62E95FDA777F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727848" y="272574"/>
            <a:ext cx="1063838" cy="294498"/>
          </a:xfrm>
          <a:prstGeom prst="rect">
            <a:avLst/>
          </a:prstGeom>
        </p:spPr>
      </p:pic>
      <p:pic>
        <p:nvPicPr>
          <p:cNvPr id="18" name="Grafik 17" descr="Universität Bremen Logo">
            <a:extLst>
              <a:ext uri="{FF2B5EF4-FFF2-40B4-BE49-F238E27FC236}">
                <a16:creationId xmlns:a16="http://schemas.microsoft.com/office/drawing/2014/main" id="{906DDA9E-2782-45F0-BC36-C40076982A08}"/>
              </a:ext>
            </a:extLst>
          </p:cNvPr>
          <p:cNvPicPr/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2728" y="289509"/>
            <a:ext cx="1324159" cy="47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1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  <p:sldLayoutId id="2147483762" r:id="rId24"/>
    <p:sldLayoutId id="2147483763" r:id="rId25"/>
    <p:sldLayoutId id="2147483764" r:id="rId26"/>
    <p:sldLayoutId id="2147483765" r:id="rId27"/>
    <p:sldLayoutId id="2147483766" r:id="rId28"/>
    <p:sldLayoutId id="2147483767" r:id="rId29"/>
    <p:sldLayoutId id="2147483768" r:id="rId30"/>
    <p:sldLayoutId id="2147483769" r:id="rId31"/>
    <p:sldLayoutId id="2147483770" r:id="rId32"/>
    <p:sldLayoutId id="2147483771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14000"/>
        </a:lnSpc>
        <a:spcBef>
          <a:spcPts val="0"/>
        </a:spcBef>
        <a:buFont typeface="Wingdings 3" panose="05040102010807070707" pitchFamily="18" charset="2"/>
        <a:buChar char=""/>
        <a:defRPr sz="18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268288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‒"/>
        <a:defRPr sz="18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341438" indent="-266700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‒"/>
        <a:defRPr sz="18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882775" indent="-268288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‒"/>
        <a:defRPr sz="18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422525" indent="-266700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‒"/>
        <a:defRPr sz="18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18">
          <p15:clr>
            <a:srgbClr val="F26B43"/>
          </p15:clr>
        </p15:guide>
        <p15:guide id="2" pos="3840">
          <p15:clr>
            <a:srgbClr val="F26B43"/>
          </p15:clr>
        </p15:guide>
        <p15:guide id="3" pos="4475">
          <p15:clr>
            <a:srgbClr val="F26B43"/>
          </p15:clr>
        </p15:guide>
        <p15:guide id="4" pos="3205">
          <p15:clr>
            <a:srgbClr val="F26B43"/>
          </p15:clr>
        </p15:guide>
        <p15:guide id="5" pos="2547">
          <p15:clr>
            <a:srgbClr val="F26B43"/>
          </p15:clr>
        </p15:guide>
        <p15:guide id="6" pos="5133">
          <p15:clr>
            <a:srgbClr val="F26B43"/>
          </p15:clr>
        </p15:guide>
        <p15:guide id="7" pos="5768">
          <p15:clr>
            <a:srgbClr val="F26B43"/>
          </p15:clr>
        </p15:guide>
        <p15:guide id="8" pos="1912">
          <p15:clr>
            <a:srgbClr val="F26B43"/>
          </p15:clr>
        </p15:guide>
        <p15:guide id="9" pos="1277">
          <p15:clr>
            <a:srgbClr val="F26B43"/>
          </p15:clr>
        </p15:guide>
        <p15:guide id="10" pos="6403">
          <p15:clr>
            <a:srgbClr val="F26B43"/>
          </p15:clr>
        </p15:guide>
        <p15:guide id="11" pos="7038">
          <p15:clr>
            <a:srgbClr val="F26B43"/>
          </p15:clr>
        </p15:guide>
        <p15:guide id="12" pos="642">
          <p15:clr>
            <a:srgbClr val="F26B43"/>
          </p15:clr>
        </p15:guide>
        <p15:guide id="13" orient="horz" pos="1230">
          <p15:clr>
            <a:srgbClr val="F26B43"/>
          </p15:clr>
        </p15:guide>
        <p15:guide id="14" orient="horz" pos="1865">
          <p15:clr>
            <a:srgbClr val="F26B43"/>
          </p15:clr>
        </p15:guide>
        <p15:guide id="15" orient="horz" pos="2478">
          <p15:clr>
            <a:srgbClr val="F26B43"/>
          </p15:clr>
        </p15:guide>
        <p15:guide id="16" orient="horz" pos="3090">
          <p15:clr>
            <a:srgbClr val="F26B43"/>
          </p15:clr>
        </p15:guide>
        <p15:guide id="17" orient="horz" pos="37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E92E9BE-CD3C-0F2B-8ADA-AA612CB957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Universität Bremen</a:t>
            </a:r>
            <a:br>
              <a:rPr lang="de-DE" dirty="0"/>
            </a:br>
            <a:r>
              <a:rPr lang="de-DE" dirty="0"/>
              <a:t>AG Didaktik der Mathematik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2209E87-03E8-BEDB-5E1B-E505134864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b="1" dirty="0"/>
              <a:t>Fachbereich 03</a:t>
            </a:r>
            <a:br>
              <a:rPr lang="de-DE" dirty="0"/>
            </a:br>
            <a:r>
              <a:rPr lang="de-DE" dirty="0"/>
              <a:t>Mathematik &amp; Informatik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de-DE" dirty="0" err="1"/>
              <a:t>matelier</a:t>
            </a:r>
            <a:r>
              <a:rPr lang="de-DE" dirty="0"/>
              <a:t>-Trail für Klasse 5/6</a:t>
            </a:r>
            <a:endParaRPr lang="de-DE" sz="28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z="3200" dirty="0"/>
              <a:t>Hinweise für Schulklassen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BAE3BE8-16A3-4FE4-B98F-7308DAFEEB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0DFA9F6-9AB8-4B3B-B70A-8E3AA4A29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280" y="3645024"/>
            <a:ext cx="2651900" cy="234604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37D62A5-6925-4BE6-BB84-0CE74AFBD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4C48D0-E511-4763-9596-D33E39A7DE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0BAF95-EF2F-46AA-BF87-7C7A7F9CE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7239" y="2492896"/>
            <a:ext cx="7093098" cy="2963640"/>
          </a:xfrm>
        </p:spPr>
        <p:txBody>
          <a:bodyPr/>
          <a:lstStyle/>
          <a:p>
            <a:r>
              <a:rPr lang="de-DE" dirty="0"/>
              <a:t>Ihr braucht in jeder Gruppe:</a:t>
            </a:r>
          </a:p>
          <a:p>
            <a:pPr lvl="1"/>
            <a:r>
              <a:rPr lang="de-DE" dirty="0"/>
              <a:t>ein Tablet mit </a:t>
            </a:r>
            <a:r>
              <a:rPr lang="de-DE" dirty="0" err="1"/>
              <a:t>MathCityMap</a:t>
            </a:r>
            <a:endParaRPr lang="de-DE" dirty="0"/>
          </a:p>
          <a:p>
            <a:pPr lvl="1"/>
            <a:r>
              <a:rPr lang="de-DE" dirty="0"/>
              <a:t>eine Stoppuhr und ein Maßband</a:t>
            </a:r>
          </a:p>
          <a:p>
            <a:pPr lvl="1"/>
            <a:r>
              <a:rPr lang="de-DE" dirty="0"/>
              <a:t>Stift und Zettel</a:t>
            </a:r>
          </a:p>
          <a:p>
            <a:r>
              <a:rPr lang="de-DE" dirty="0"/>
              <a:t>Regeln:</a:t>
            </a:r>
          </a:p>
          <a:p>
            <a:pPr lvl="1"/>
            <a:r>
              <a:rPr lang="de-DE" dirty="0"/>
              <a:t>Bleibt als Gruppe zusammen.</a:t>
            </a:r>
          </a:p>
          <a:p>
            <a:pPr lvl="1"/>
            <a:r>
              <a:rPr lang="de-DE" dirty="0"/>
              <a:t>Passt auf euch auf. Achtet insbesondere auf Straßenbahnen und Busse!</a:t>
            </a:r>
          </a:p>
          <a:p>
            <a:pPr lvl="1"/>
            <a:r>
              <a:rPr lang="de-DE" dirty="0"/>
              <a:t>Seid bitte leise, wenn ihr euch in Gebäuden aufhaltet.</a:t>
            </a:r>
          </a:p>
          <a:p>
            <a:pPr lvl="1"/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714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D028AB-4700-4BDC-8258-4A6D60A13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Starten der App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DFDEDD9-42F7-475C-9040-AE9B733615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DC88DD-CE2E-44B5-BCEE-18FDF1D9F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Ladet auf euer Gerät die App „</a:t>
            </a:r>
            <a:r>
              <a:rPr lang="de-DE" dirty="0" err="1"/>
              <a:t>MathCityMap</a:t>
            </a:r>
            <a:r>
              <a:rPr lang="de-DE" dirty="0"/>
              <a:t>“ herunter</a:t>
            </a:r>
          </a:p>
          <a:p>
            <a:r>
              <a:rPr lang="de-DE" dirty="0"/>
              <a:t>Öffnet die App und wählt „Trails hinzufügen“ aus</a:t>
            </a:r>
          </a:p>
          <a:p>
            <a:r>
              <a:rPr lang="de-DE" dirty="0"/>
              <a:t>Gebt den Code </a:t>
            </a:r>
            <a:r>
              <a:rPr lang="de-DE" b="1" dirty="0"/>
              <a:t>0619952</a:t>
            </a:r>
            <a:r>
              <a:rPr lang="de-DE" dirty="0"/>
              <a:t> ein</a:t>
            </a:r>
          </a:p>
          <a:p>
            <a:r>
              <a:rPr lang="de-DE" dirty="0"/>
              <a:t>Es öffnet sich der „</a:t>
            </a:r>
            <a:r>
              <a:rPr lang="de-DE" dirty="0" err="1"/>
              <a:t>Matelier</a:t>
            </a:r>
            <a:r>
              <a:rPr lang="de-DE" dirty="0"/>
              <a:t>-Trail Klasse 5/6“</a:t>
            </a:r>
          </a:p>
          <a:p>
            <a:r>
              <a:rPr lang="de-DE" dirty="0"/>
              <a:t>Klickt auf „Trail herunterladen“</a:t>
            </a:r>
          </a:p>
          <a:p>
            <a:r>
              <a:rPr lang="de-DE" dirty="0"/>
              <a:t>Nun kann der Trail jederzeit unter „Meine Trails“ gefunden und gestartet werden.</a:t>
            </a:r>
          </a:p>
          <a:p>
            <a:r>
              <a:rPr lang="de-DE" dirty="0"/>
              <a:t>Wenn ihr gefragt werdet, ob ihr von einer bestimmten Aufgabe starten wollt, klickt auf „Nein“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B843F4E2-BE09-43BF-9155-8BB6923B5D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48773B7-CBE1-47AA-9878-1EC4C443B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657" y="1906228"/>
            <a:ext cx="4225332" cy="397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17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549DF-094E-4DAF-A766-BDB97669B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finden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D1FEEC5-8688-4F47-949D-A06CBCFFD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335447E-61B9-464E-AF85-4B6F9BAE5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5" y="2913286"/>
            <a:ext cx="5616886" cy="3828082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Startet den Trail</a:t>
            </a:r>
          </a:p>
          <a:p>
            <a:r>
              <a:rPr lang="de-DE" dirty="0"/>
              <a:t>Ihr seht jetzt eine Karte mit blauen Markierungen.</a:t>
            </a:r>
          </a:p>
          <a:p>
            <a:r>
              <a:rPr lang="de-DE" dirty="0"/>
              <a:t>Als Orientierungspunkte eignen sich vor allem das Gebäude „MZH“ (ein hohes Haus mit einer roten Fassade) und die Haltestelle „Universität Zentralbereich“.</a:t>
            </a:r>
          </a:p>
          <a:p>
            <a:r>
              <a:rPr lang="de-DE" dirty="0"/>
              <a:t>Ihr könnt jetzt die blauen Markierungen anklicken.</a:t>
            </a:r>
          </a:p>
          <a:p>
            <a:pPr lvl="1"/>
            <a:r>
              <a:rPr lang="de-DE" dirty="0"/>
              <a:t>Einmal klicken </a:t>
            </a:r>
            <a:r>
              <a:rPr lang="de-DE" dirty="0">
                <a:sym typeface="Wingdings" panose="05000000000000000000" pitchFamily="2" charset="2"/>
              </a:rPr>
              <a:t> Ihr seht den Namen der Aufgabe und ein Bild dazu.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Klicken auf „Zur Aufgabe“  Ihr bekommt die Aufgabe.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Zuerst müsst ihr aber an den richtigen Ort kommen. Benutzt dafür den Pfeil oben links, um zur Karte zurückzukehren.</a:t>
            </a:r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FC3CBB3A-4B30-4A8D-8BEA-DC5BDC9E56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52" r="-7108" b="-352"/>
          <a:stretch/>
        </p:blipFill>
        <p:spPr>
          <a:xfrm>
            <a:off x="6744072" y="2132856"/>
            <a:ext cx="5860561" cy="4103614"/>
          </a:xfrm>
        </p:spPr>
      </p:pic>
    </p:spTree>
    <p:extLst>
      <p:ext uri="{BB962C8B-B14F-4D97-AF65-F5344CB8AC3E}">
        <p14:creationId xmlns:p14="http://schemas.microsoft.com/office/powerpoint/2010/main" val="242658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40B466-0FDF-435F-9E02-0980F2BA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lösen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27CF1F-6D8A-4A0A-B99D-8D82E236E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21A95BA4-3094-4F92-A0F1-D6E2D0196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2466004"/>
            <a:ext cx="5616624" cy="4212468"/>
          </a:xfrm>
        </p:spPr>
      </p:pic>
      <p:sp>
        <p:nvSpPr>
          <p:cNvPr id="8" name="Pfeil: nach links 7">
            <a:extLst>
              <a:ext uri="{FF2B5EF4-FFF2-40B4-BE49-F238E27FC236}">
                <a16:creationId xmlns:a16="http://schemas.microsoft.com/office/drawing/2014/main" id="{31319CE2-3B4F-4FCA-B405-586EE4CD5CD6}"/>
              </a:ext>
            </a:extLst>
          </p:cNvPr>
          <p:cNvSpPr/>
          <p:nvPr/>
        </p:nvSpPr>
        <p:spPr>
          <a:xfrm>
            <a:off x="8731838" y="2329426"/>
            <a:ext cx="2448272" cy="1049559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Aufgabentext</a:t>
            </a:r>
          </a:p>
        </p:txBody>
      </p:sp>
      <p:sp>
        <p:nvSpPr>
          <p:cNvPr id="9" name="Pfeil: nach links 8">
            <a:extLst>
              <a:ext uri="{FF2B5EF4-FFF2-40B4-BE49-F238E27FC236}">
                <a16:creationId xmlns:a16="http://schemas.microsoft.com/office/drawing/2014/main" id="{85076CD9-B14E-479E-8B77-F0B5949D01A0}"/>
              </a:ext>
            </a:extLst>
          </p:cNvPr>
          <p:cNvSpPr/>
          <p:nvPr/>
        </p:nvSpPr>
        <p:spPr>
          <a:xfrm flipH="1">
            <a:off x="744772" y="3166498"/>
            <a:ext cx="2808312" cy="1493137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Ihr müsst da sein, wo das ist</a:t>
            </a:r>
          </a:p>
        </p:txBody>
      </p:sp>
      <p:sp>
        <p:nvSpPr>
          <p:cNvPr id="10" name="Pfeil: nach links 9">
            <a:extLst>
              <a:ext uri="{FF2B5EF4-FFF2-40B4-BE49-F238E27FC236}">
                <a16:creationId xmlns:a16="http://schemas.microsoft.com/office/drawing/2014/main" id="{8B8E081A-3D22-4941-83F7-18C3866A3553}"/>
              </a:ext>
            </a:extLst>
          </p:cNvPr>
          <p:cNvSpPr/>
          <p:nvPr/>
        </p:nvSpPr>
        <p:spPr>
          <a:xfrm rot="750493" flipH="1">
            <a:off x="1451484" y="5672576"/>
            <a:ext cx="1944216" cy="1049559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Lösung prüfen</a:t>
            </a:r>
          </a:p>
        </p:txBody>
      </p:sp>
      <p:sp>
        <p:nvSpPr>
          <p:cNvPr id="11" name="Pfeil: nach links 10">
            <a:extLst>
              <a:ext uri="{FF2B5EF4-FFF2-40B4-BE49-F238E27FC236}">
                <a16:creationId xmlns:a16="http://schemas.microsoft.com/office/drawing/2014/main" id="{EC1D5041-3BED-484F-8823-BAFC16F42FB9}"/>
              </a:ext>
            </a:extLst>
          </p:cNvPr>
          <p:cNvSpPr/>
          <p:nvPr/>
        </p:nvSpPr>
        <p:spPr>
          <a:xfrm>
            <a:off x="8872271" y="5805264"/>
            <a:ext cx="2307839" cy="1265583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Aufgabe überspringen</a:t>
            </a:r>
          </a:p>
        </p:txBody>
      </p:sp>
      <p:sp>
        <p:nvSpPr>
          <p:cNvPr id="12" name="Pfeil: nach links 11">
            <a:extLst>
              <a:ext uri="{FF2B5EF4-FFF2-40B4-BE49-F238E27FC236}">
                <a16:creationId xmlns:a16="http://schemas.microsoft.com/office/drawing/2014/main" id="{BECD8CAA-CA2A-4096-9F4A-C374D695615C}"/>
              </a:ext>
            </a:extLst>
          </p:cNvPr>
          <p:cNvSpPr/>
          <p:nvPr/>
        </p:nvSpPr>
        <p:spPr>
          <a:xfrm rot="834544">
            <a:off x="8699684" y="4302966"/>
            <a:ext cx="2135622" cy="828836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Musterlösung</a:t>
            </a:r>
          </a:p>
        </p:txBody>
      </p:sp>
      <p:sp>
        <p:nvSpPr>
          <p:cNvPr id="13" name="Pfeil: nach links 12">
            <a:extLst>
              <a:ext uri="{FF2B5EF4-FFF2-40B4-BE49-F238E27FC236}">
                <a16:creationId xmlns:a16="http://schemas.microsoft.com/office/drawing/2014/main" id="{67CF15C0-A952-47C0-A829-924473E5F70C}"/>
              </a:ext>
            </a:extLst>
          </p:cNvPr>
          <p:cNvSpPr/>
          <p:nvPr/>
        </p:nvSpPr>
        <p:spPr>
          <a:xfrm flipH="1">
            <a:off x="5495040" y="3866040"/>
            <a:ext cx="2272239" cy="1049559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Tipps</a:t>
            </a:r>
          </a:p>
        </p:txBody>
      </p:sp>
      <p:sp>
        <p:nvSpPr>
          <p:cNvPr id="14" name="Pfeil: nach links 13">
            <a:extLst>
              <a:ext uri="{FF2B5EF4-FFF2-40B4-BE49-F238E27FC236}">
                <a16:creationId xmlns:a16="http://schemas.microsoft.com/office/drawing/2014/main" id="{A5D4C4A6-E952-4A79-A658-596EE7DDF965}"/>
              </a:ext>
            </a:extLst>
          </p:cNvPr>
          <p:cNvSpPr/>
          <p:nvPr/>
        </p:nvSpPr>
        <p:spPr>
          <a:xfrm>
            <a:off x="8688239" y="3378986"/>
            <a:ext cx="2448272" cy="722720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Eure Lösung</a:t>
            </a:r>
          </a:p>
        </p:txBody>
      </p:sp>
    </p:spTree>
    <p:extLst>
      <p:ext uri="{BB962C8B-B14F-4D97-AF65-F5344CB8AC3E}">
        <p14:creationId xmlns:p14="http://schemas.microsoft.com/office/powerpoint/2010/main" val="113409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A061D-D1F7-4011-A7F5-346A430339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Viel Spaß!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80834EAE-5A8A-4F0C-B356-5EC03B429E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51216"/>
      </p:ext>
    </p:extLst>
  </p:cSld>
  <p:clrMapOvr>
    <a:masterClrMapping/>
  </p:clrMapOvr>
</p:sld>
</file>

<file path=ppt/theme/theme1.xml><?xml version="1.0" encoding="utf-8"?>
<a:theme xmlns:a="http://schemas.openxmlformats.org/drawingml/2006/main" name="1_Universität Bremen">
  <a:themeElements>
    <a:clrScheme name="Benutzerdefiniert 105">
      <a:dk1>
        <a:sysClr val="windowText" lastClr="000000"/>
      </a:dk1>
      <a:lt1>
        <a:sysClr val="window" lastClr="FFFFFF"/>
      </a:lt1>
      <a:dk2>
        <a:srgbClr val="7F7F7F"/>
      </a:dk2>
      <a:lt2>
        <a:srgbClr val="D8D8D8"/>
      </a:lt2>
      <a:accent1>
        <a:srgbClr val="872746"/>
      </a:accent1>
      <a:accent2>
        <a:srgbClr val="D51130"/>
      </a:accent2>
      <a:accent3>
        <a:srgbClr val="DE9BA7"/>
      </a:accent3>
      <a:accent4>
        <a:srgbClr val="1C356B"/>
      </a:accent4>
      <a:accent5>
        <a:srgbClr val="0D68B0"/>
      </a:accent5>
      <a:accent6>
        <a:srgbClr val="95B3D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HB_PowerPoint_2021-10-27.potx" id="{B167F9AD-0BE8-45FA-8670-8FAE54EF80FB}" vid="{255A810B-9D1F-467F-AE8B-7A64A0ED90A6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276</Words>
  <Application>Microsoft Office PowerPoint</Application>
  <DocSecurity>0</DocSecurity>
  <PresentationFormat>Breitbild</PresentationFormat>
  <Paragraphs>41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 3</vt:lpstr>
      <vt:lpstr>1_Universität Bremen</vt:lpstr>
      <vt:lpstr>matelier-Trail für Klasse 5/6</vt:lpstr>
      <vt:lpstr>Organisatorisches</vt:lpstr>
      <vt:lpstr>Starten der App</vt:lpstr>
      <vt:lpstr>Aufgaben finden</vt:lpstr>
      <vt:lpstr>Aufgaben lösen</vt:lpstr>
      <vt:lpstr>Viel Spaß!</vt:lpstr>
    </vt:vector>
  </TitlesOfParts>
  <Manager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 matelier-Trail</dc:title>
  <dc:subject/>
  <cp:keywords/>
  <dc:description/>
  <cp:lastModifiedBy>Thomas Janßen</cp:lastModifiedBy>
  <cp:revision>377</cp:revision>
  <dcterms:created xsi:type="dcterms:W3CDTF">2010-09-21T14:11:48Z</dcterms:created>
  <dcterms:modified xsi:type="dcterms:W3CDTF">2026-03-19T09:42:14Z</dcterms:modified>
  <cp:category/>
  <dc:identifier/>
  <cp:contentStatus/>
  <dc:language/>
  <cp:version/>
</cp:coreProperties>
</file>